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6" r:id="rId3"/>
    <p:sldId id="278" r:id="rId4"/>
    <p:sldId id="277" r:id="rId5"/>
    <p:sldId id="279" r:id="rId6"/>
    <p:sldId id="280" r:id="rId7"/>
    <p:sldId id="281" r:id="rId8"/>
    <p:sldId id="276" r:id="rId9"/>
  </p:sldIdLst>
  <p:sldSz cx="12192000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dz" initials="m" lastIdx="2" clrIdx="0">
    <p:extLst>
      <p:ext uri="{19B8F6BF-5375-455C-9EA6-DF929625EA0E}">
        <p15:presenceInfo xmlns:p15="http://schemas.microsoft.com/office/powerpoint/2012/main" userId="mird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EA01"/>
    <a:srgbClr val="9A99FF"/>
    <a:srgbClr val="FDE4D1"/>
    <a:srgbClr val="368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da biste uredili stilove za tekst mastera</a:t>
            </a:r>
          </a:p>
          <a:p>
            <a:pPr lvl="1" rtl="0"/>
            <a:r>
              <a:t>Drugi nivo</a:t>
            </a:r>
          </a:p>
          <a:p>
            <a:pPr lvl="2" rtl="0"/>
            <a:r>
              <a:t>Treći nivo</a:t>
            </a:r>
          </a:p>
          <a:p>
            <a:pPr lvl="3" rtl="0"/>
            <a:r>
              <a:t>Četvrti nivo</a:t>
            </a:r>
          </a:p>
          <a:p>
            <a:pPr lvl="4" rtl="0"/>
            <a:r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r-Latn-RS"/>
              <a:t>Kliknite da biste uredili stil podnaslova mastera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126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RS"/>
              <a:t>Kliknite i uredite naslov mastera</a:t>
            </a:r>
            <a:endParaRPr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RS"/>
              <a:t>Kliknite i uredite naslov mastera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lobod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lobod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lobod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lobod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lobod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Čuvar mesta za sliku 2" descr="Prazan čuvar mesta za dodavanje slike. Kliknite na čuvar mesta i izaberite sliku koju želite da dodat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39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40" name="Čuvar mesta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1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2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3" name="Čuvar mesta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r-latn-rs"/>
              <a:t>Kliknite da biste uredili stil za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rs"/>
              <a:t>Uređivanje stilova za tekst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52275" y="1188404"/>
            <a:ext cx="6858002" cy="1828800"/>
          </a:xfrm>
        </p:spPr>
        <p:txBody>
          <a:bodyPr rtlCol="0"/>
          <a:lstStyle/>
          <a:p>
            <a:pPr algn="ctr" rtl="0"/>
            <a:r>
              <a:rPr lang="sr-Cyrl-RS" dirty="0"/>
              <a:t>РАЗЛОМЦИ </a:t>
            </a:r>
            <a:br>
              <a:rPr lang="sr-Cyrl-RS" dirty="0"/>
            </a:br>
            <a:r>
              <a:rPr lang="sr-Cyrl-RS" sz="3200" dirty="0"/>
              <a:t>3. РАЗРЕД</a:t>
            </a:r>
            <a:endParaRPr lang="sr-latn-rs" dirty="0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8DDC2811-D98D-4867-9D00-4C7A1FC0117B}"/>
              </a:ext>
            </a:extLst>
          </p:cNvPr>
          <p:cNvSpPr txBox="1"/>
          <p:nvPr/>
        </p:nvSpPr>
        <p:spPr>
          <a:xfrm>
            <a:off x="2072745" y="6383947"/>
            <a:ext cx="835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ДУПАЛО МИРЈАНА ОШ" КРАЉ ПЕТАР II КАРАЂОРЂЕВИЋ"</a:t>
            </a:r>
            <a:endParaRPr 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5CBE95-1E4C-4093-BB90-8DEABEED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175" y="1170416"/>
            <a:ext cx="2402032" cy="382862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A85DA7C-FDE7-47A0-9D27-753C20F6B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41954"/>
              </p:ext>
            </p:extLst>
          </p:nvPr>
        </p:nvGraphicFramePr>
        <p:xfrm>
          <a:off x="4731026" y="3840796"/>
          <a:ext cx="533400" cy="115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1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7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681C78-E4D4-49DE-8D5A-D20AEEB03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32052"/>
              </p:ext>
            </p:extLst>
          </p:nvPr>
        </p:nvGraphicFramePr>
        <p:xfrm>
          <a:off x="5714576" y="3847489"/>
          <a:ext cx="831998" cy="115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3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1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9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16E8EB2B-1BAD-4DD1-AF92-C756B769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0216" y="6557066"/>
            <a:ext cx="5943600" cy="228600"/>
          </a:xfrm>
        </p:spPr>
        <p:txBody>
          <a:bodyPr/>
          <a:lstStyle/>
          <a:p>
            <a:pPr rtl="0"/>
            <a:r>
              <a:rPr lang="ru-RU" dirty="0"/>
              <a:t>ДУПАЛО МИРЈАНА ОШ" КРАЉ ПЕТАР II КАРАЂОРЂЕВИЋ"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D61AAA1-B798-40B6-BB01-A03D7867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8" y="2259367"/>
            <a:ext cx="2416325" cy="3008244"/>
          </a:xfrm>
          <a:prstGeom prst="rect">
            <a:avLst/>
          </a:prstGeom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54A6FF95-9B10-4354-BB98-27FA6BB3107C}"/>
              </a:ext>
            </a:extLst>
          </p:cNvPr>
          <p:cNvSpPr/>
          <p:nvPr/>
        </p:nvSpPr>
        <p:spPr bwMode="auto">
          <a:xfrm>
            <a:off x="1669807" y="2388833"/>
            <a:ext cx="1948036" cy="1040167"/>
          </a:xfrm>
          <a:prstGeom prst="wedgeRoundRectCallout">
            <a:avLst>
              <a:gd name="adj1" fmla="val -42822"/>
              <a:gd name="adj2" fmla="val 723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20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Не заборавите: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Times New Roman" charset="0"/>
              <a:cs typeface="Times New Roman" charset="0"/>
            </a:endParaRPr>
          </a:p>
        </p:txBody>
      </p:sp>
      <p:pic>
        <p:nvPicPr>
          <p:cNvPr id="6" name="Čuvar mesta za sadržaj 5">
            <a:extLst>
              <a:ext uri="{FF2B5EF4-FFF2-40B4-BE49-F238E27FC236}">
                <a16:creationId xmlns:a16="http://schemas.microsoft.com/office/drawing/2014/main" id="{A52A5205-F6F8-48A7-A878-17C91B2DC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602" y="3617715"/>
            <a:ext cx="2138923" cy="3299791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02B608A-231C-4198-B85A-B73008158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954" y="959347"/>
            <a:ext cx="500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sz="5400" b="1" dirty="0">
                <a:solidFill>
                  <a:srgbClr val="0070C0"/>
                </a:solidFill>
              </a:rPr>
              <a:t>1</a:t>
            </a:r>
            <a:endParaRPr lang="en-US" altLang="sr-Latn-RS" sz="5400" b="1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8C442644-CEC6-4747-A2FF-2C5F3BDA7454}"/>
              </a:ext>
            </a:extLst>
          </p:cNvPr>
          <p:cNvCxnSpPr/>
          <p:nvPr/>
        </p:nvCxnSpPr>
        <p:spPr>
          <a:xfrm>
            <a:off x="4665663" y="1883272"/>
            <a:ext cx="571500" cy="15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>
            <a:extLst>
              <a:ext uri="{FF2B5EF4-FFF2-40B4-BE49-F238E27FC236}">
                <a16:creationId xmlns:a16="http://schemas.microsoft.com/office/drawing/2014/main" id="{E7BABE08-F370-427C-9EFA-7D77287F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144" y="1984991"/>
            <a:ext cx="571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sz="5400" b="1" dirty="0">
                <a:solidFill>
                  <a:srgbClr val="00B050"/>
                </a:solidFill>
              </a:rPr>
              <a:t>7</a:t>
            </a:r>
            <a:endParaRPr lang="en-US" altLang="sr-Latn-RS" sz="5400" b="1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4">
            <a:extLst>
              <a:ext uri="{FF2B5EF4-FFF2-40B4-BE49-F238E27FC236}">
                <a16:creationId xmlns:a16="http://schemas.microsoft.com/office/drawing/2014/main" id="{6AC1CC5A-3F77-4EAB-A135-92278668F079}"/>
              </a:ext>
            </a:extLst>
          </p:cNvPr>
          <p:cNvCxnSpPr/>
          <p:nvPr/>
        </p:nvCxnSpPr>
        <p:spPr>
          <a:xfrm flipV="1">
            <a:off x="5122669" y="864240"/>
            <a:ext cx="1285875" cy="4286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0">
            <a:extLst>
              <a:ext uri="{FF2B5EF4-FFF2-40B4-BE49-F238E27FC236}">
                <a16:creationId xmlns:a16="http://schemas.microsoft.com/office/drawing/2014/main" id="{AC5950B1-F1E8-41F7-94D4-C4F5A9897068}"/>
              </a:ext>
            </a:extLst>
          </p:cNvPr>
          <p:cNvCxnSpPr/>
          <p:nvPr/>
        </p:nvCxnSpPr>
        <p:spPr>
          <a:xfrm>
            <a:off x="5406410" y="1883272"/>
            <a:ext cx="928687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5">
            <a:extLst>
              <a:ext uri="{FF2B5EF4-FFF2-40B4-BE49-F238E27FC236}">
                <a16:creationId xmlns:a16="http://schemas.microsoft.com/office/drawing/2014/main" id="{4284BF61-A38B-49C0-9174-92926FA38688}"/>
              </a:ext>
            </a:extLst>
          </p:cNvPr>
          <p:cNvCxnSpPr>
            <a:cxnSpLocks/>
          </p:cNvCxnSpPr>
          <p:nvPr/>
        </p:nvCxnSpPr>
        <p:spPr>
          <a:xfrm>
            <a:off x="5102016" y="2633994"/>
            <a:ext cx="1306528" cy="37505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>
            <a:extLst>
              <a:ext uri="{FF2B5EF4-FFF2-40B4-BE49-F238E27FC236}">
                <a16:creationId xmlns:a16="http://schemas.microsoft.com/office/drawing/2014/main" id="{618C7CD5-63A6-4E37-97C0-A8464B63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178" y="216649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b="1" dirty="0">
                <a:solidFill>
                  <a:srgbClr val="0070C0"/>
                </a:solidFill>
              </a:rPr>
              <a:t>бројилац</a:t>
            </a:r>
            <a:endParaRPr lang="en-US" altLang="sr-Latn-RS" b="1" dirty="0">
              <a:solidFill>
                <a:srgbClr val="0070C0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54F85189-AF3A-4E66-A0FC-8B95B758D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008" y="609276"/>
            <a:ext cx="3786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dirty="0"/>
              <a:t>(број издвојених делова)</a:t>
            </a:r>
            <a:endParaRPr lang="en-US" altLang="sr-Latn-RS" dirty="0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3B7121C-738A-410D-8E6F-9ACFFEFE6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058" y="1627642"/>
            <a:ext cx="307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b="1" dirty="0">
                <a:solidFill>
                  <a:srgbClr val="C00000"/>
                </a:solidFill>
              </a:rPr>
              <a:t>разломачка црта</a:t>
            </a:r>
            <a:endParaRPr lang="en-US" altLang="sr-Latn-RS" b="1" dirty="0">
              <a:solidFill>
                <a:srgbClr val="C00000"/>
              </a:solidFill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75E95592-C474-45AD-A2CF-BC7B74607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178" y="2646008"/>
            <a:ext cx="221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b="1" dirty="0">
                <a:solidFill>
                  <a:srgbClr val="00B050"/>
                </a:solidFill>
              </a:rPr>
              <a:t>именилац</a:t>
            </a:r>
            <a:endParaRPr lang="en-US" altLang="sr-Latn-RS" b="1" dirty="0">
              <a:solidFill>
                <a:srgbClr val="00B050"/>
              </a:solidFill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C5D36B17-2780-4AFC-8D8E-9DB776185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199" y="3006683"/>
            <a:ext cx="442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dirty="0"/>
              <a:t>(број једнаких делова на које је подељено једно цело)</a:t>
            </a:r>
            <a:endParaRPr lang="en-US" altLang="sr-Latn-RS" dirty="0"/>
          </a:p>
        </p:txBody>
      </p:sp>
      <p:pic>
        <p:nvPicPr>
          <p:cNvPr id="21" name="Picture 25">
            <a:extLst>
              <a:ext uri="{FF2B5EF4-FFF2-40B4-BE49-F238E27FC236}">
                <a16:creationId xmlns:a16="http://schemas.microsoft.com/office/drawing/2014/main" id="{320A1154-2E37-4115-A048-6E3D84BFBC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7" y="1292865"/>
            <a:ext cx="819413" cy="8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5" grpId="0"/>
      <p:bldP spid="16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Čuvar mesta za sadržaj 5">
            <a:extLst>
              <a:ext uri="{FF2B5EF4-FFF2-40B4-BE49-F238E27FC236}">
                <a16:creationId xmlns:a16="http://schemas.microsoft.com/office/drawing/2014/main" id="{FD99672A-4597-4648-915A-B7AE230CA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273" y="546587"/>
            <a:ext cx="2138923" cy="3299791"/>
          </a:xfrm>
          <a:prstGeom prst="rect">
            <a:avLst/>
          </a:prstGeom>
        </p:spPr>
      </p:pic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10C9400-59D2-4D8C-93C3-367957C9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909" y="6549993"/>
            <a:ext cx="5943600" cy="228600"/>
          </a:xfrm>
        </p:spPr>
        <p:txBody>
          <a:bodyPr/>
          <a:lstStyle/>
          <a:p>
            <a:pPr rtl="0"/>
            <a:r>
              <a:rPr lang="ru-RU" dirty="0"/>
              <a:t>ДУПАЛО МИРЈАНА ОШ" КРАЉ ПЕТАР II КАРАЂОРЂЕВИЋ"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913AFB74-44FA-4959-8D5C-BFF5E368E5AD}"/>
              </a:ext>
            </a:extLst>
          </p:cNvPr>
          <p:cNvSpPr/>
          <p:nvPr/>
        </p:nvSpPr>
        <p:spPr bwMode="auto">
          <a:xfrm>
            <a:off x="2112134" y="79407"/>
            <a:ext cx="2605640" cy="1577115"/>
          </a:xfrm>
          <a:prstGeom prst="wedgeRoundRectCallout">
            <a:avLst>
              <a:gd name="adj1" fmla="val -42822"/>
              <a:gd name="adj2" fmla="val 723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Један цео круг ћу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поделити на 7 једнаких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делова.</a:t>
            </a:r>
          </a:p>
        </p:txBody>
      </p:sp>
      <p:cxnSp>
        <p:nvCxnSpPr>
          <p:cNvPr id="22" name="Prava linija spajanja sa strelicom 21">
            <a:extLst>
              <a:ext uri="{FF2B5EF4-FFF2-40B4-BE49-F238E27FC236}">
                <a16:creationId xmlns:a16="http://schemas.microsoft.com/office/drawing/2014/main" id="{A640F309-CD05-4562-8C36-EA93E4DF8729}"/>
              </a:ext>
            </a:extLst>
          </p:cNvPr>
          <p:cNvCxnSpPr>
            <a:cxnSpLocks/>
          </p:cNvCxnSpPr>
          <p:nvPr/>
        </p:nvCxnSpPr>
        <p:spPr>
          <a:xfrm flipV="1">
            <a:off x="4972390" y="1811955"/>
            <a:ext cx="936953" cy="53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0D6E7BAB-BA00-4557-A886-ADF48856C7BA}"/>
              </a:ext>
            </a:extLst>
          </p:cNvPr>
          <p:cNvSpPr txBox="1"/>
          <p:nvPr/>
        </p:nvSpPr>
        <p:spPr>
          <a:xfrm>
            <a:off x="5353878" y="1551057"/>
            <a:ext cx="21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ЈЕДНО ЦЕЛО</a:t>
            </a:r>
            <a:endParaRPr lang="sr-Latn-RS" dirty="0"/>
          </a:p>
        </p:txBody>
      </p:sp>
      <p:cxnSp>
        <p:nvCxnSpPr>
          <p:cNvPr id="25" name="Prava linija spajanja sa strelicom 24">
            <a:extLst>
              <a:ext uri="{FF2B5EF4-FFF2-40B4-BE49-F238E27FC236}">
                <a16:creationId xmlns:a16="http://schemas.microsoft.com/office/drawing/2014/main" id="{A61AEB7C-A8C7-41B2-8547-0A93659D7C30}"/>
              </a:ext>
            </a:extLst>
          </p:cNvPr>
          <p:cNvCxnSpPr>
            <a:cxnSpLocks/>
          </p:cNvCxnSpPr>
          <p:nvPr/>
        </p:nvCxnSpPr>
        <p:spPr>
          <a:xfrm flipV="1">
            <a:off x="3693729" y="3512463"/>
            <a:ext cx="1246952" cy="9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84DD008A-EE78-4A6D-B906-EC2C95DA0556}"/>
              </a:ext>
            </a:extLst>
          </p:cNvPr>
          <p:cNvSpPr txBox="1"/>
          <p:nvPr/>
        </p:nvSpPr>
        <p:spPr>
          <a:xfrm>
            <a:off x="5203271" y="2889764"/>
            <a:ext cx="254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ЈЕДНА</a:t>
            </a:r>
          </a:p>
          <a:p>
            <a:r>
              <a:rPr lang="sr-Cyrl-RS" dirty="0"/>
              <a:t>СЕДМИНА</a:t>
            </a:r>
            <a:endParaRPr lang="sr-Latn-RS" dirty="0"/>
          </a:p>
        </p:txBody>
      </p:sp>
      <p:graphicFrame>
        <p:nvGraphicFramePr>
          <p:cNvPr id="27" name="Table 46">
            <a:extLst>
              <a:ext uri="{FF2B5EF4-FFF2-40B4-BE49-F238E27FC236}">
                <a16:creationId xmlns:a16="http://schemas.microsoft.com/office/drawing/2014/main" id="{43696A53-3127-4F7C-A0F7-F118F60B0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73064"/>
              </p:ext>
            </p:extLst>
          </p:nvPr>
        </p:nvGraphicFramePr>
        <p:xfrm>
          <a:off x="6675638" y="3554894"/>
          <a:ext cx="35433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" name="Slika 27">
            <a:extLst>
              <a:ext uri="{FF2B5EF4-FFF2-40B4-BE49-F238E27FC236}">
                <a16:creationId xmlns:a16="http://schemas.microsoft.com/office/drawing/2014/main" id="{9C6E438F-245F-4630-920E-E55EDF859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46" y="3658705"/>
            <a:ext cx="2414225" cy="3005588"/>
          </a:xfrm>
          <a:prstGeom prst="rect">
            <a:avLst/>
          </a:prstGeom>
        </p:spPr>
      </p:pic>
      <p:sp>
        <p:nvSpPr>
          <p:cNvPr id="29" name="Rounded Rectangular Callout 23">
            <a:extLst>
              <a:ext uri="{FF2B5EF4-FFF2-40B4-BE49-F238E27FC236}">
                <a16:creationId xmlns:a16="http://schemas.microsoft.com/office/drawing/2014/main" id="{8851A035-3E99-4206-B422-FEE56153A889}"/>
              </a:ext>
            </a:extLst>
          </p:cNvPr>
          <p:cNvSpPr/>
          <p:nvPr/>
        </p:nvSpPr>
        <p:spPr bwMode="auto">
          <a:xfrm>
            <a:off x="7852628" y="2410084"/>
            <a:ext cx="2924865" cy="1615200"/>
          </a:xfrm>
          <a:prstGeom prst="wedgeRoundRectCallout">
            <a:avLst>
              <a:gd name="adj1" fmla="val 46005"/>
              <a:gd name="adj2" fmla="val 689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accent5">
                  <a:lumMod val="25000"/>
                </a:schemeClr>
              </a:solidFill>
              <a:latin typeface="Times New Roman" charset="0"/>
              <a:cs typeface="Times New Roman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Овај круг је подељен на 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једнаких делова. ЈЕДНО ЦЕЛО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ИМА 7 СЕДМИНА.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89A93F8-9A7A-49EF-AD70-5359C46D4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592" y="337783"/>
            <a:ext cx="1261981" cy="1719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lačić za govor: Pravougaoni 11">
            <a:extLst>
              <a:ext uri="{FF2B5EF4-FFF2-40B4-BE49-F238E27FC236}">
                <a16:creationId xmlns:a16="http://schemas.microsoft.com/office/drawing/2014/main" id="{0C2B27D8-26DA-44D6-AE54-ADBCBC25A1B4}"/>
              </a:ext>
            </a:extLst>
          </p:cNvPr>
          <p:cNvSpPr/>
          <p:nvPr/>
        </p:nvSpPr>
        <p:spPr>
          <a:xfrm>
            <a:off x="7981451" y="193707"/>
            <a:ext cx="2699801" cy="614676"/>
          </a:xfrm>
          <a:prstGeom prst="wedgeRectCallout">
            <a:avLst>
              <a:gd name="adj1" fmla="val 56722"/>
              <a:gd name="adj2" fmla="val 101307"/>
            </a:avLst>
          </a:prstGeom>
          <a:solidFill>
            <a:srgbClr val="FDE4D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TAKO JE!</a:t>
            </a:r>
            <a:endParaRPr lang="sr-Latn-R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271AD8-58CF-4EBB-B4D6-61E4DD2CFBA6}"/>
              </a:ext>
            </a:extLst>
          </p:cNvPr>
          <p:cNvSpPr/>
          <p:nvPr/>
        </p:nvSpPr>
        <p:spPr>
          <a:xfrm>
            <a:off x="3222307" y="1811955"/>
            <a:ext cx="1718374" cy="1700507"/>
          </a:xfrm>
          <a:prstGeom prst="ellipse">
            <a:avLst/>
          </a:prstGeom>
          <a:solidFill>
            <a:srgbClr val="85EA0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285ADED-D3A9-4D72-A9E6-CEB1706C8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78421">
            <a:off x="1973610" y="416269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4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26" grpId="0"/>
      <p:bldP spid="29" grpId="0" animBg="1"/>
      <p:bldP spid="1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CABC60E4-2FB0-4B1E-B303-A38C75BA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ДУПАЛО МИРЈАНА ОШ" КРАЉ ПЕТАР II КАРАЂОРЂЕВИЋ"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03B99A0-DAFE-4B48-BA4B-20FA83CE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946" y="2715483"/>
            <a:ext cx="2139881" cy="330431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6A0FF50-9AD2-4EDE-9E9B-574DA186E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03" y="2715483"/>
            <a:ext cx="2414225" cy="3005588"/>
          </a:xfrm>
          <a:prstGeom prst="rect">
            <a:avLst/>
          </a:prstGeom>
        </p:spPr>
      </p:pic>
      <p:graphicFrame>
        <p:nvGraphicFramePr>
          <p:cNvPr id="12" name="Table 46">
            <a:extLst>
              <a:ext uri="{FF2B5EF4-FFF2-40B4-BE49-F238E27FC236}">
                <a16:creationId xmlns:a16="http://schemas.microsoft.com/office/drawing/2014/main" id="{DC5F8024-3746-4EAA-BAA0-3696930B7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195123"/>
              </p:ext>
            </p:extLst>
          </p:nvPr>
        </p:nvGraphicFramePr>
        <p:xfrm>
          <a:off x="7395193" y="3518931"/>
          <a:ext cx="52801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801">
                <a:tc>
                  <a:txBody>
                    <a:bodyPr/>
                    <a:lstStyle/>
                    <a:p>
                      <a:pPr algn="ctr"/>
                      <a:r>
                        <a:rPr lang="sr-Cyrl-R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01">
                <a:tc>
                  <a:txBody>
                    <a:bodyPr/>
                    <a:lstStyle/>
                    <a:p>
                      <a:pPr algn="ctr"/>
                      <a:r>
                        <a:rPr lang="sr-Cyrl-R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Pravougaonik 12">
            <a:extLst>
              <a:ext uri="{FF2B5EF4-FFF2-40B4-BE49-F238E27FC236}">
                <a16:creationId xmlns:a16="http://schemas.microsoft.com/office/drawing/2014/main" id="{89EAEE2C-40D5-4DD1-B1CF-B77242FCFF83}"/>
              </a:ext>
            </a:extLst>
          </p:cNvPr>
          <p:cNvSpPr/>
          <p:nvPr/>
        </p:nvSpPr>
        <p:spPr>
          <a:xfrm>
            <a:off x="1979613" y="496839"/>
            <a:ext cx="4763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altLang="sr-Latn-R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Седмина се добија када се </a:t>
            </a:r>
            <a:r>
              <a:rPr lang="sr-Cyrl-CS" altLang="sr-Latn-RS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једно цело </a:t>
            </a:r>
            <a:r>
              <a:rPr lang="sr-Cyrl-CS" altLang="sr-Latn-R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подели на 7 једнаких  делова.</a:t>
            </a:r>
            <a:endParaRPr lang="en-US" altLang="sr-Latn-R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Pravougaonik 13">
            <a:extLst>
              <a:ext uri="{FF2B5EF4-FFF2-40B4-BE49-F238E27FC236}">
                <a16:creationId xmlns:a16="http://schemas.microsoft.com/office/drawing/2014/main" id="{75CF92A5-1B3D-4540-AE3C-0CD2ECD688EE}"/>
              </a:ext>
            </a:extLst>
          </p:cNvPr>
          <p:cNvSpPr/>
          <p:nvPr/>
        </p:nvSpPr>
        <p:spPr>
          <a:xfrm>
            <a:off x="2160103" y="5000557"/>
            <a:ext cx="6533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altLang="sr-Latn-R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Седмина броја 70 је 10 јер је 70 : 7 = 10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B2517AB-944C-41E6-9AAA-FCF434463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819" y="1441900"/>
            <a:ext cx="43719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7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46A7A2E1-68DD-41E1-BBEB-E60D008A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ДУПАЛО МИРЈАНА ОШ" КРАЉ ПЕТАР II КАРАЂОРЂЕВИЋ"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A3E38C3-4789-410F-B230-C76C97964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747" y="3250443"/>
            <a:ext cx="2115495" cy="2883658"/>
          </a:xfrm>
          <a:prstGeom prst="rect">
            <a:avLst/>
          </a:prstGeom>
        </p:spPr>
      </p:pic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id="{E72559D6-12A8-44EF-A505-2FA050D3A330}"/>
              </a:ext>
            </a:extLst>
          </p:cNvPr>
          <p:cNvSpPr/>
          <p:nvPr/>
        </p:nvSpPr>
        <p:spPr bwMode="auto">
          <a:xfrm>
            <a:off x="6342599" y="3087757"/>
            <a:ext cx="2790166" cy="1404730"/>
          </a:xfrm>
          <a:prstGeom prst="wedgeRoundRectCallout">
            <a:avLst>
              <a:gd name="adj1" fmla="val 88349"/>
              <a:gd name="adj2" fmla="val 723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Овај круг ћу поделити 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једнаких делова.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Prava linija spajanja sa strelicom 10">
            <a:extLst>
              <a:ext uri="{FF2B5EF4-FFF2-40B4-BE49-F238E27FC236}">
                <a16:creationId xmlns:a16="http://schemas.microsoft.com/office/drawing/2014/main" id="{9868D971-3325-4E83-A5A7-1609656CCE11}"/>
              </a:ext>
            </a:extLst>
          </p:cNvPr>
          <p:cNvCxnSpPr>
            <a:cxnSpLocks/>
          </p:cNvCxnSpPr>
          <p:nvPr/>
        </p:nvCxnSpPr>
        <p:spPr>
          <a:xfrm>
            <a:off x="1979613" y="2845023"/>
            <a:ext cx="697326" cy="13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EC414867-521E-4BA5-A652-ECD6161096B3}"/>
              </a:ext>
            </a:extLst>
          </p:cNvPr>
          <p:cNvSpPr txBox="1"/>
          <p:nvPr/>
        </p:nvSpPr>
        <p:spPr>
          <a:xfrm>
            <a:off x="2445492" y="4324297"/>
            <a:ext cx="254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ЈЕДНА</a:t>
            </a:r>
            <a:endParaRPr lang="en-US" dirty="0"/>
          </a:p>
          <a:p>
            <a:r>
              <a:rPr lang="sr-Cyrl-RS" dirty="0"/>
              <a:t>ДЕВЕТИНА</a:t>
            </a:r>
          </a:p>
        </p:txBody>
      </p:sp>
      <p:graphicFrame>
        <p:nvGraphicFramePr>
          <p:cNvPr id="17" name="Table 46">
            <a:extLst>
              <a:ext uri="{FF2B5EF4-FFF2-40B4-BE49-F238E27FC236}">
                <a16:creationId xmlns:a16="http://schemas.microsoft.com/office/drawing/2014/main" id="{1B2E86FF-7874-415D-B90E-F00B88794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64715"/>
              </p:ext>
            </p:extLst>
          </p:nvPr>
        </p:nvGraphicFramePr>
        <p:xfrm>
          <a:off x="4354896" y="4532867"/>
          <a:ext cx="800199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3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sz="3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4EE4B41B-F0D5-4B17-8ABE-169F0C540683}"/>
              </a:ext>
            </a:extLst>
          </p:cNvPr>
          <p:cNvSpPr/>
          <p:nvPr/>
        </p:nvSpPr>
        <p:spPr>
          <a:xfrm>
            <a:off x="9583747" y="55439"/>
            <a:ext cx="2409878" cy="2478158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51D315B9-268B-4ADF-8EC2-7F32FD0EBB3B}"/>
              </a:ext>
            </a:extLst>
          </p:cNvPr>
          <p:cNvSpPr txBox="1"/>
          <p:nvPr/>
        </p:nvSpPr>
        <p:spPr>
          <a:xfrm>
            <a:off x="7235687" y="2325478"/>
            <a:ext cx="21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ЈЕДНО ЦЕЛО</a:t>
            </a:r>
            <a:endParaRPr lang="sr-Latn-RS" dirty="0"/>
          </a:p>
        </p:txBody>
      </p:sp>
      <p:cxnSp>
        <p:nvCxnSpPr>
          <p:cNvPr id="21" name="Prava linija spajanja sa strelicom 20">
            <a:extLst>
              <a:ext uri="{FF2B5EF4-FFF2-40B4-BE49-F238E27FC236}">
                <a16:creationId xmlns:a16="http://schemas.microsoft.com/office/drawing/2014/main" id="{BA94F1BA-89F8-4FC9-AAA5-A63C756D6BB2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8305136" y="1617309"/>
            <a:ext cx="1069450" cy="70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id="{043C7F76-0570-4FE0-B2C8-915613535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57979">
            <a:off x="590194" y="707940"/>
            <a:ext cx="2366821" cy="236682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400B883-FB70-413F-A4C5-E811B971B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724" y="2229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2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2B7A5F02-4FC5-4CB1-8455-CC29912E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ДУПАЛО МИРЈАНА ОШ" КРАЉ ПЕТАР II КАРАЂОРЂЕВИЋ"</a:t>
            </a: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10F1FFE5-11C8-4067-B9D0-6EDA9AD843AD}"/>
              </a:ext>
            </a:extLst>
          </p:cNvPr>
          <p:cNvSpPr/>
          <p:nvPr/>
        </p:nvSpPr>
        <p:spPr>
          <a:xfrm>
            <a:off x="808383" y="609599"/>
            <a:ext cx="10840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EC44736-33F7-46D6-9307-8AC42A4C5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793821"/>
            <a:ext cx="2115495" cy="2883658"/>
          </a:xfrm>
          <a:prstGeom prst="rect">
            <a:avLst/>
          </a:prstGeom>
        </p:spPr>
      </p:pic>
      <p:sp>
        <p:nvSpPr>
          <p:cNvPr id="6" name="Oblačić za govor: Pravougaoni zaobljenih uglova 5">
            <a:extLst>
              <a:ext uri="{FF2B5EF4-FFF2-40B4-BE49-F238E27FC236}">
                <a16:creationId xmlns:a16="http://schemas.microsoft.com/office/drawing/2014/main" id="{9A4A6EBF-798D-4C62-8329-960E0BC53BCA}"/>
              </a:ext>
            </a:extLst>
          </p:cNvPr>
          <p:cNvSpPr/>
          <p:nvPr/>
        </p:nvSpPr>
        <p:spPr>
          <a:xfrm>
            <a:off x="6146853" y="61489"/>
            <a:ext cx="3233530" cy="1855305"/>
          </a:xfrm>
          <a:prstGeom prst="wedgeRoundRectCallout">
            <a:avLst>
              <a:gd name="adj1" fmla="val 87364"/>
              <a:gd name="adj2" fmla="val 696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динара ћу платити једну деветину пице, ако цела пица кошта 900 динара?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4512D29-140C-4C09-BCDC-EB2D2636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523" y="3078886"/>
            <a:ext cx="1725318" cy="2847079"/>
          </a:xfrm>
          <a:prstGeom prst="rect">
            <a:avLst/>
          </a:prstGeom>
        </p:spPr>
      </p:pic>
      <p:sp>
        <p:nvSpPr>
          <p:cNvPr id="8" name="Oblačić za govor: Pravougaoni zaobljenih uglova 7">
            <a:extLst>
              <a:ext uri="{FF2B5EF4-FFF2-40B4-BE49-F238E27FC236}">
                <a16:creationId xmlns:a16="http://schemas.microsoft.com/office/drawing/2014/main" id="{81F28E15-700A-47AD-B269-4C40FA8CD628}"/>
              </a:ext>
            </a:extLst>
          </p:cNvPr>
          <p:cNvSpPr/>
          <p:nvPr/>
        </p:nvSpPr>
        <p:spPr>
          <a:xfrm>
            <a:off x="7142922" y="2934048"/>
            <a:ext cx="2933583" cy="1855305"/>
          </a:xfrm>
          <a:prstGeom prst="wedgeRoundRectCallout">
            <a:avLst>
              <a:gd name="adj1" fmla="val -82270"/>
              <a:gd name="adj2" fmla="val 267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Цела пица кошта 900 динара. Једна цела пица има 9 деветина.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900 : 9 = 100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Милица је једну деветину пице платила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dirty="0"/>
          </a:p>
        </p:txBody>
      </p:sp>
      <p:sp>
        <p:nvSpPr>
          <p:cNvPr id="9" name="Pravougaonik 8">
            <a:extLst>
              <a:ext uri="{FF2B5EF4-FFF2-40B4-BE49-F238E27FC236}">
                <a16:creationId xmlns:a16="http://schemas.microsoft.com/office/drawing/2014/main" id="{39F05101-672D-4829-8CCD-1B28D634DA6B}"/>
              </a:ext>
            </a:extLst>
          </p:cNvPr>
          <p:cNvSpPr/>
          <p:nvPr/>
        </p:nvSpPr>
        <p:spPr>
          <a:xfrm>
            <a:off x="331304" y="393426"/>
            <a:ext cx="4638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altLang="sr-Latn-R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Деветина</a:t>
            </a:r>
            <a:r>
              <a:rPr lang="sr-Cyrl-CS" altLang="sr-Latn-R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се добија када се </a:t>
            </a:r>
            <a:r>
              <a:rPr lang="sr-Cyrl-CS" altLang="sr-Latn-RS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једно цело </a:t>
            </a:r>
            <a:r>
              <a:rPr lang="sr-Cyrl-CS" altLang="sr-Latn-R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подели на 9 једнаких делова.</a:t>
            </a:r>
            <a:endParaRPr lang="en-US" altLang="sr-Latn-R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881CB73-236C-4411-BA08-41159EE79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52" y="1458687"/>
            <a:ext cx="3908721" cy="39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E1D38-267E-4D17-8754-4A80DAFB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</a:t>
            </a:r>
            <a:endParaRPr lang="sr-Latn-RS" dirty="0"/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94888560-2B82-4753-B9BE-7571FE02A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РАДНА СВЕСКА 98. СТРАНА</a:t>
            </a:r>
          </a:p>
          <a:p>
            <a:r>
              <a:rPr lang="sr-Cyrl-RS" dirty="0"/>
              <a:t>1, 2, 3, И 4. ЗАДАТАК.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9895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C88AF6-F45F-4338-B7E9-831CA4C03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571" y="251347"/>
            <a:ext cx="9259321" cy="914400"/>
          </a:xfrm>
        </p:spPr>
        <p:txBody>
          <a:bodyPr/>
          <a:lstStyle/>
          <a:p>
            <a:r>
              <a:rPr lang="sr-Cyrl-RS" dirty="0"/>
              <a:t>ХВАЛА НА ПАЖЊИ!!!!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CEF38B-1FFD-4080-ADAA-DE036C6B2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9073" y="5275996"/>
            <a:ext cx="6858002" cy="1943669"/>
          </a:xfrm>
        </p:spPr>
        <p:txBody>
          <a:bodyPr>
            <a:normAutofit/>
          </a:bodyPr>
          <a:lstStyle/>
          <a:p>
            <a:pPr algn="ctr"/>
            <a:r>
              <a:rPr lang="sr-Cyrl-RS" dirty="0"/>
              <a:t>ИЗВОР СЛИКА И ИДЕЈА: ИНТЕРНЕТ И ППТ </a:t>
            </a:r>
            <a:r>
              <a:rPr lang="sr-Cyrl-C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Биљана Веселиновић</a:t>
            </a:r>
          </a:p>
          <a:p>
            <a:pPr algn="ctr"/>
            <a:r>
              <a:rPr lang="sr-Cyrl-C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ОШ „Смех и суза“</a:t>
            </a:r>
          </a:p>
          <a:p>
            <a:pPr algn="ctr"/>
            <a:r>
              <a:rPr lang="sr-Cyrl-C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Алексинац</a:t>
            </a:r>
            <a:endParaRPr lang="hr-H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sr-Latn-R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DB244B6-9EE5-49E9-AE95-41BBBE69E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56" y="1288070"/>
            <a:ext cx="7014949" cy="32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7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lustracija prirod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2_TF03431377_TF03431377" id="{7806C930-8C11-4E61-AE12-A71F2622CEC2}" vid="{96669899-746D-49E1-803B-120C230D8567}"/>
    </a:ext>
  </a:extLst>
</a:theme>
</file>

<file path=ppt/theme/theme2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na temu prirode, ilustrovani dizajn pejzaža (široki ekran)</Template>
  <TotalTime>1956</TotalTime>
  <Words>260</Words>
  <Application>Microsoft Office PowerPoint</Application>
  <PresentationFormat>Široki ekran</PresentationFormat>
  <Paragraphs>55</Paragraphs>
  <Slides>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Segoe Print</vt:lpstr>
      <vt:lpstr>Times New Roman</vt:lpstr>
      <vt:lpstr>Ilustracija prirode 16x9</vt:lpstr>
      <vt:lpstr>РАЗЛОМЦИ  3. РАЗРЕД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ДОМАЋИ ЗАДАТАК</vt:lpstr>
      <vt:lpstr>ХВАЛА НА ПАЖЊИ!!!!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РАЗЛОМЦИ</dc:title>
  <dc:creator>mirdz</dc:creator>
  <cp:lastModifiedBy>mirdz</cp:lastModifiedBy>
  <cp:revision>78</cp:revision>
  <dcterms:created xsi:type="dcterms:W3CDTF">2020-04-11T19:06:43Z</dcterms:created>
  <dcterms:modified xsi:type="dcterms:W3CDTF">2020-04-25T08:50:47Z</dcterms:modified>
</cp:coreProperties>
</file>